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20"/>
  </p:notesMasterIdLst>
  <p:sldIdLst>
    <p:sldId id="331" r:id="rId5"/>
    <p:sldId id="347" r:id="rId6"/>
    <p:sldId id="332" r:id="rId7"/>
    <p:sldId id="348" r:id="rId8"/>
    <p:sldId id="334" r:id="rId9"/>
    <p:sldId id="335" r:id="rId10"/>
    <p:sldId id="337" r:id="rId11"/>
    <p:sldId id="338" r:id="rId12"/>
    <p:sldId id="339" r:id="rId13"/>
    <p:sldId id="340" r:id="rId14"/>
    <p:sldId id="342" r:id="rId15"/>
    <p:sldId id="343" r:id="rId16"/>
    <p:sldId id="344" r:id="rId17"/>
    <p:sldId id="345" r:id="rId18"/>
    <p:sldId id="346"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31"/>
            <p14:sldId id="347"/>
            <p14:sldId id="332"/>
            <p14:sldId id="348"/>
            <p14:sldId id="334"/>
            <p14:sldId id="335"/>
            <p14:sldId id="337"/>
            <p14:sldId id="338"/>
            <p14:sldId id="339"/>
            <p14:sldId id="340"/>
            <p14:sldId id="342"/>
            <p14:sldId id="343"/>
            <p14:sldId id="344"/>
            <p14:sldId id="345"/>
            <p14:sldId id="346"/>
          </p14:sldIdLst>
        </p14:section>
      </p14:sectionLst>
    </p:ext>
    <p:ext uri="{EFAFB233-063F-42B5-8137-9DF3F51BA10A}">
      <p15:sldGuideLst xmlns:p15="http://schemas.microsoft.com/office/powerpoint/2012/main">
        <p15:guide id="1" orient="horz" pos="2160" userDrawn="1">
          <p15:clr>
            <a:srgbClr val="A4A3A4"/>
          </p15:clr>
        </p15:guide>
        <p15:guide id="2" orient="horz" pos="255" userDrawn="1">
          <p15:clr>
            <a:srgbClr val="A4A3A4"/>
          </p15:clr>
        </p15:guide>
        <p15:guide id="3" orient="horz" pos="1139" userDrawn="1">
          <p15:clr>
            <a:srgbClr val="A4A3A4"/>
          </p15:clr>
        </p15:guide>
        <p15:guide id="4" orient="horz" pos="1095" userDrawn="1">
          <p15:clr>
            <a:srgbClr val="A4A3A4"/>
          </p15:clr>
        </p15:guide>
        <p15:guide id="5" orient="horz" pos="4065" userDrawn="1">
          <p15:clr>
            <a:srgbClr val="A4A3A4"/>
          </p15:clr>
        </p15:guide>
        <p15:guide id="6" orient="horz" pos="4201" userDrawn="1">
          <p15:clr>
            <a:srgbClr val="A4A3A4"/>
          </p15:clr>
        </p15:guide>
        <p15:guide id="7" pos="2880" userDrawn="1">
          <p15:clr>
            <a:srgbClr val="A4A3A4"/>
          </p15:clr>
        </p15:guide>
        <p15:guide id="8" pos="476" userDrawn="1">
          <p15:clr>
            <a:srgbClr val="A4A3A4"/>
          </p15:clr>
        </p15:guide>
        <p15:guide id="9" pos="5193" userDrawn="1">
          <p15:clr>
            <a:srgbClr val="A4A3A4"/>
          </p15:clr>
        </p15:guide>
        <p15:guide id="10" pos="54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96"/>
    <a:srgbClr val="00518E"/>
    <a:srgbClr val="0000CC"/>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56" autoAdjust="0"/>
    <p:restoredTop sz="94660"/>
  </p:normalViewPr>
  <p:slideViewPr>
    <p:cSldViewPr showGuides="1">
      <p:cViewPr varScale="1">
        <p:scale>
          <a:sx n="114" d="100"/>
          <a:sy n="114" d="100"/>
        </p:scale>
        <p:origin x="1362" y="114"/>
      </p:cViewPr>
      <p:guideLst>
        <p:guide orient="horz" pos="2160"/>
        <p:guide orient="horz" pos="255"/>
        <p:guide orient="horz" pos="1139"/>
        <p:guide orient="horz" pos="1095"/>
        <p:guide orient="horz" pos="4065"/>
        <p:guide orient="horz" pos="4201"/>
        <p:guide pos="2880"/>
        <p:guide pos="476"/>
        <p:guide pos="5193"/>
        <p:guide pos="5465"/>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02/02/2023</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5226529"/>
            <a:ext cx="3240000" cy="1200000"/>
          </a:xfrm>
        </p:spPr>
        <p:txBody>
          <a:bodyPr anchor="b" anchorCtr="0"/>
          <a:lstStyle>
            <a:lvl1pPr>
              <a:defRPr sz="1150"/>
            </a:lvl1pPr>
          </a:lstStyle>
          <a:p>
            <a:r>
              <a:rPr lang="fr-FR" dirty="0"/>
              <a:t>Intitulé de la direction </a:t>
            </a:r>
            <a:br>
              <a:rPr lang="fr-FR" dirty="0"/>
            </a:br>
            <a:r>
              <a:rPr lang="fr-FR" dirty="0"/>
              <a:t>ou de l’organisme rattaché</a:t>
            </a:r>
          </a:p>
        </p:txBody>
      </p:sp>
      <p:sp>
        <p:nvSpPr>
          <p:cNvPr id="6" name="Espace réservé du numéro de diapositive 5"/>
          <p:cNvSpPr>
            <a:spLocks noGrp="1"/>
          </p:cNvSpPr>
          <p:nvPr>
            <p:ph type="sldNum" sz="quarter" idx="12"/>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150567"/>
            <a:ext cx="5651510" cy="4646585"/>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p>
            <a:r>
              <a:rPr lang="fr-FR" dirty="0"/>
              <a:t>Intitulé de la direction ou de l’organisme rattaché</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3128061"/>
            <a:ext cx="8424000" cy="27696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239630"/>
            <a:ext cx="2879750" cy="2367686"/>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2522624"/>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412776"/>
            <a:ext cx="9144000" cy="5446424"/>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984000"/>
            <a:ext cx="8424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5990" indent="-39599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240000"/>
            <a:ext cx="5472000" cy="480000"/>
          </a:xfrm>
        </p:spPr>
        <p:txBody>
          <a:bodyPr/>
          <a:lstStyle>
            <a:lvl1pPr marL="107997" indent="-107997" algn="r">
              <a:spcAft>
                <a:spcPts val="0"/>
              </a:spcAft>
              <a:buFont typeface="+mj-lt"/>
              <a:buAutoNum type="arabicPeriod"/>
              <a:defRPr sz="750" b="1"/>
            </a:lvl1pPr>
            <a:lvl2pPr marL="107997" indent="-107997"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1200000"/>
            <a:ext cx="8424000" cy="96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2448000"/>
            <a:ext cx="8424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5" name="Espace réservé du pied de page 4"/>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Intitulé de la direction ou de l’organisme rattaché</a:t>
            </a:r>
          </a:p>
        </p:txBody>
      </p:sp>
      <p:sp>
        <p:nvSpPr>
          <p:cNvPr id="6" name="Espace réservé du numéro de diapositive 5"/>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51520" y="144000"/>
            <a:ext cx="1007913" cy="82869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Lst>
  <p:hf hdr="0"/>
  <p:txStyles>
    <p:title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378"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a:xfrm>
            <a:off x="360000" y="2924945"/>
            <a:ext cx="8424000" cy="2725228"/>
          </a:xfrm>
        </p:spPr>
        <p:txBody>
          <a:bodyPr/>
          <a:lstStyle/>
          <a:p>
            <a:r>
              <a:rPr lang="fr-FR" dirty="0">
                <a:solidFill>
                  <a:srgbClr val="005696"/>
                </a:solidFill>
              </a:rPr>
              <a:t>LE Service en ligne orientation</a:t>
            </a:r>
          </a:p>
          <a:p>
            <a:endParaRPr lang="fr-FR" dirty="0">
              <a:solidFill>
                <a:srgbClr val="005696"/>
              </a:solidFill>
            </a:endParaRPr>
          </a:p>
          <a:p>
            <a:pPr lvl="1" algn="just"/>
            <a:r>
              <a:rPr lang="fr-FR" sz="2800" b="1" dirty="0">
                <a:solidFill>
                  <a:srgbClr val="005696"/>
                </a:solidFill>
              </a:rPr>
              <a:t>Les 4 étapes à suivre en ligne pour demander une voie d’orientation après la 3</a:t>
            </a:r>
            <a:r>
              <a:rPr lang="fr-FR" sz="2800" b="1" baseline="30000" dirty="0">
                <a:solidFill>
                  <a:srgbClr val="005696"/>
                </a:solidFill>
              </a:rPr>
              <a:t>e</a:t>
            </a:r>
            <a:endParaRPr lang="fr-FR" sz="2800" b="1" dirty="0">
              <a:solidFill>
                <a:srgbClr val="005696"/>
              </a:solidFill>
            </a:endParaRPr>
          </a:p>
          <a:p>
            <a:pPr lvl="1"/>
            <a:endParaRPr lang="fr-FR" sz="2800" b="1" dirty="0"/>
          </a:p>
          <a:p>
            <a:pPr lvl="1"/>
            <a:endParaRPr lang="fr-FR" sz="3200" b="1" baseline="30000" dirty="0"/>
          </a:p>
          <a:p>
            <a:endParaRPr lang="fr-FR" dirty="0"/>
          </a:p>
        </p:txBody>
      </p:sp>
      <p:sp>
        <p:nvSpPr>
          <p:cNvPr id="7" name="Espace réservé de la date 6"/>
          <p:cNvSpPr>
            <a:spLocks noGrp="1"/>
          </p:cNvSpPr>
          <p:nvPr>
            <p:ph type="dt" sz="half" idx="10"/>
          </p:nvPr>
        </p:nvSpPr>
        <p:spPr/>
        <p:txBody>
          <a:bodyPr/>
          <a:lstStyle/>
          <a:p>
            <a:pPr algn="r"/>
            <a:r>
              <a:rPr lang="fr-FR" cap="all" dirty="0"/>
              <a:t>2022-2023</a:t>
            </a:r>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1</a:t>
            </a:fld>
            <a:endParaRPr lang="fr-FR" dirty="0"/>
          </a:p>
        </p:txBody>
      </p:sp>
      <p:sp>
        <p:nvSpPr>
          <p:cNvPr id="3" name="Rectangle 2"/>
          <p:cNvSpPr/>
          <p:nvPr/>
        </p:nvSpPr>
        <p:spPr>
          <a:xfrm>
            <a:off x="326199" y="6414441"/>
            <a:ext cx="4572000" cy="230832"/>
          </a:xfrm>
          <a:prstGeom prst="rect">
            <a:avLst/>
          </a:prstGeom>
        </p:spPr>
        <p:txBody>
          <a:bodyPr>
            <a:spAutoFit/>
          </a:bodyPr>
          <a:lstStyle/>
          <a:p>
            <a:r>
              <a:rPr lang="fr-FR" sz="900" dirty="0"/>
              <a:t>Service en ligne Orientation – Phase définitive 2023</a:t>
            </a:r>
          </a:p>
        </p:txBody>
      </p:sp>
    </p:spTree>
    <p:extLst>
      <p:ext uri="{BB962C8B-B14F-4D97-AF65-F5344CB8AC3E}">
        <p14:creationId xmlns:p14="http://schemas.microsoft.com/office/powerpoint/2010/main" val="4181515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10</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sz="2000" dirty="0">
                <a:solidFill>
                  <a:srgbClr val="005696"/>
                </a:solidFill>
              </a:rPr>
              <a:t>Saisie des choix définitifs</a:t>
            </a:r>
            <a:r>
              <a:rPr lang="fr-FR" sz="2000" dirty="0"/>
              <a:t> </a:t>
            </a:r>
          </a:p>
          <a:p>
            <a:pPr marL="0" indent="0">
              <a:buNone/>
            </a:pPr>
            <a:endParaRPr lang="fr-FR" sz="2000" dirty="0"/>
          </a:p>
        </p:txBody>
      </p:sp>
      <p:sp>
        <p:nvSpPr>
          <p:cNvPr id="10" name="Rectangle 9"/>
          <p:cNvSpPr/>
          <p:nvPr/>
        </p:nvSpPr>
        <p:spPr>
          <a:xfrm>
            <a:off x="207023" y="773882"/>
            <a:ext cx="8469433" cy="1371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600" b="1" dirty="0">
                <a:solidFill>
                  <a:srgbClr val="002060"/>
                </a:solidFill>
              </a:rPr>
              <a:t>La sélection d’une voie se fait dans l’ordre de préférence, il est possible de les modifier jusqu’à la fermeture du service en ligne Orientation à la date indiquée par le chef d’établissement.</a:t>
            </a:r>
          </a:p>
        </p:txBody>
      </p:sp>
      <p:pic>
        <p:nvPicPr>
          <p:cNvPr id="2" name="Image 1"/>
          <p:cNvPicPr>
            <a:picLocks noChangeAspect="1"/>
          </p:cNvPicPr>
          <p:nvPr/>
        </p:nvPicPr>
        <p:blipFill>
          <a:blip r:embed="rId2"/>
          <a:stretch>
            <a:fillRect/>
          </a:stretch>
        </p:blipFill>
        <p:spPr>
          <a:xfrm>
            <a:off x="107504" y="2144898"/>
            <a:ext cx="8892000" cy="4018932"/>
          </a:xfrm>
          <a:prstGeom prst="rect">
            <a:avLst/>
          </a:prstGeom>
        </p:spPr>
      </p:pic>
      <p:sp>
        <p:nvSpPr>
          <p:cNvPr id="3" name="Rectangle 2"/>
          <p:cNvSpPr/>
          <p:nvPr/>
        </p:nvSpPr>
        <p:spPr>
          <a:xfrm>
            <a:off x="207023"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406109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11</a:t>
            </a:fld>
            <a:endParaRPr lang="fr-FR" dirty="0"/>
          </a:p>
        </p:txBody>
      </p:sp>
      <p:sp>
        <p:nvSpPr>
          <p:cNvPr id="12" name="Titre 2"/>
          <p:cNvSpPr>
            <a:spLocks noGrp="1"/>
          </p:cNvSpPr>
          <p:nvPr>
            <p:ph type="title"/>
          </p:nvPr>
        </p:nvSpPr>
        <p:spPr>
          <a:xfrm>
            <a:off x="1" y="1196752"/>
            <a:ext cx="9144000" cy="5181248"/>
          </a:xfrm>
          <a:solidFill>
            <a:srgbClr val="005696"/>
          </a:solidFill>
        </p:spPr>
        <p:txBody>
          <a:bodyPr/>
          <a:lstStyle/>
          <a:p>
            <a:pPr marL="0" indent="0" algn="ctr">
              <a:buNone/>
            </a:pPr>
            <a:r>
              <a:rPr lang="fr-FR" i="1" dirty="0">
                <a:solidFill>
                  <a:schemeClr val="bg1"/>
                </a:solidFill>
              </a:rPr>
              <a:t> </a:t>
            </a:r>
            <a:r>
              <a:rPr lang="fr-FR" sz="3600" dirty="0">
                <a:solidFill>
                  <a:schemeClr val="bg1"/>
                </a:solidFill>
              </a:rPr>
              <a:t>3</a:t>
            </a:r>
            <a:r>
              <a:rPr lang="fr-FR" sz="4000" dirty="0">
                <a:solidFill>
                  <a:schemeClr val="bg1"/>
                </a:solidFill>
              </a:rPr>
              <a:t>.</a:t>
            </a:r>
            <a:r>
              <a:rPr lang="fr-FR" sz="3600" dirty="0">
                <a:solidFill>
                  <a:schemeClr val="bg1"/>
                </a:solidFill>
              </a:rPr>
              <a:t>Validation des choix définitifs</a:t>
            </a:r>
          </a:p>
        </p:txBody>
      </p:sp>
      <p:sp>
        <p:nvSpPr>
          <p:cNvPr id="2" name="Rectangle 1"/>
          <p:cNvSpPr/>
          <p:nvPr/>
        </p:nvSpPr>
        <p:spPr>
          <a:xfrm>
            <a:off x="1"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3101346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043608" y="889348"/>
            <a:ext cx="7865259" cy="5292000"/>
          </a:xfrm>
          <a:prstGeom prst="rect">
            <a:avLst/>
          </a:prstGeom>
        </p:spPr>
      </p:pic>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12</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sz="2000" dirty="0">
                <a:solidFill>
                  <a:srgbClr val="005696"/>
                </a:solidFill>
              </a:rPr>
              <a:t>Validation des choix définitifs</a:t>
            </a:r>
          </a:p>
          <a:p>
            <a:pPr marL="0" indent="0">
              <a:buNone/>
            </a:pPr>
            <a:endParaRPr lang="fr-FR" sz="2000" dirty="0"/>
          </a:p>
        </p:txBody>
      </p:sp>
      <p:sp>
        <p:nvSpPr>
          <p:cNvPr id="10" name="Rectangle 9"/>
          <p:cNvSpPr/>
          <p:nvPr/>
        </p:nvSpPr>
        <p:spPr>
          <a:xfrm>
            <a:off x="273267" y="3535348"/>
            <a:ext cx="2232248"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rgbClr val="002060"/>
                </a:solidFill>
              </a:rPr>
              <a:t>Le récapitulatif des choix définitifs doit être validé pour être enregistr</a:t>
            </a:r>
            <a:r>
              <a:rPr lang="fr-FR" b="1" dirty="0">
                <a:solidFill>
                  <a:srgbClr val="002060"/>
                </a:solidFill>
              </a:rPr>
              <a:t>é.</a:t>
            </a:r>
          </a:p>
        </p:txBody>
      </p:sp>
      <p:sp>
        <p:nvSpPr>
          <p:cNvPr id="2" name="Rectangle 1"/>
          <p:cNvSpPr/>
          <p:nvPr/>
        </p:nvSpPr>
        <p:spPr>
          <a:xfrm>
            <a:off x="270734"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2432242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403648" y="889348"/>
            <a:ext cx="7603948" cy="5292000"/>
          </a:xfrm>
          <a:prstGeom prst="rect">
            <a:avLst/>
          </a:prstGeom>
        </p:spPr>
      </p:pic>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a:xfrm>
            <a:off x="6273264" y="6378000"/>
            <a:ext cx="1350000" cy="480000"/>
          </a:xfrm>
        </p:spPr>
        <p:txBody>
          <a:bodyPr/>
          <a:lstStyle/>
          <a:p>
            <a:fld id="{733122C9-A0B9-462F-8757-0847AD287B63}" type="slidenum">
              <a:rPr lang="fr-FR" smtClean="0"/>
              <a:pPr/>
              <a:t>13</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sz="2000" dirty="0">
                <a:solidFill>
                  <a:srgbClr val="005696"/>
                </a:solidFill>
              </a:rPr>
              <a:t>Validation des choix définitifs</a:t>
            </a:r>
            <a:r>
              <a:rPr lang="fr-FR" sz="2000" dirty="0">
                <a:solidFill>
                  <a:srgbClr val="002060"/>
                </a:solidFill>
              </a:rPr>
              <a:t> </a:t>
            </a:r>
          </a:p>
          <a:p>
            <a:pPr marL="0" indent="0">
              <a:buNone/>
            </a:pPr>
            <a:endParaRPr lang="fr-FR" sz="2000" dirty="0"/>
          </a:p>
        </p:txBody>
      </p:sp>
      <p:sp>
        <p:nvSpPr>
          <p:cNvPr id="9" name="Rectangle 8"/>
          <p:cNvSpPr/>
          <p:nvPr/>
        </p:nvSpPr>
        <p:spPr>
          <a:xfrm>
            <a:off x="356373" y="3356992"/>
            <a:ext cx="2559444" cy="2448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rgbClr val="002060"/>
                </a:solidFill>
              </a:rPr>
              <a:t>Un courriel avec le récapitulatif des choix est transmis à chaque représentant légal. </a:t>
            </a:r>
          </a:p>
          <a:p>
            <a:endParaRPr lang="fr-FR" sz="1600" b="1" dirty="0">
              <a:solidFill>
                <a:srgbClr val="002060"/>
              </a:solidFill>
            </a:endParaRPr>
          </a:p>
          <a:p>
            <a:r>
              <a:rPr lang="fr-FR" sz="1600" b="1" dirty="0">
                <a:solidFill>
                  <a:srgbClr val="002060"/>
                </a:solidFill>
              </a:rPr>
              <a:t>Les choix peuvent être modifiés jusqu’à la fermeture du service en ligne. </a:t>
            </a:r>
          </a:p>
        </p:txBody>
      </p:sp>
      <p:sp>
        <p:nvSpPr>
          <p:cNvPr id="3" name="Rectangle 2"/>
          <p:cNvSpPr/>
          <p:nvPr/>
        </p:nvSpPr>
        <p:spPr>
          <a:xfrm>
            <a:off x="251520"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3828344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14</a:t>
            </a:fld>
            <a:endParaRPr lang="fr-FR" dirty="0"/>
          </a:p>
        </p:txBody>
      </p:sp>
      <p:sp>
        <p:nvSpPr>
          <p:cNvPr id="12" name="Titre 2"/>
          <p:cNvSpPr>
            <a:spLocks noGrp="1"/>
          </p:cNvSpPr>
          <p:nvPr>
            <p:ph type="title"/>
          </p:nvPr>
        </p:nvSpPr>
        <p:spPr>
          <a:xfrm>
            <a:off x="1" y="1246908"/>
            <a:ext cx="9144000" cy="5131091"/>
          </a:xfrm>
          <a:solidFill>
            <a:srgbClr val="005696"/>
          </a:solidFill>
        </p:spPr>
        <p:txBody>
          <a:bodyPr/>
          <a:lstStyle/>
          <a:p>
            <a:pPr marL="0" indent="0" algn="ctr">
              <a:buNone/>
            </a:pPr>
            <a:r>
              <a:rPr lang="fr-FR" sz="4000" dirty="0">
                <a:solidFill>
                  <a:schemeClr val="bg1"/>
                </a:solidFill>
              </a:rPr>
              <a:t> </a:t>
            </a:r>
            <a:r>
              <a:rPr lang="fr-FR" sz="3600" dirty="0">
                <a:solidFill>
                  <a:schemeClr val="bg1"/>
                </a:solidFill>
              </a:rPr>
              <a:t>4</a:t>
            </a:r>
            <a:r>
              <a:rPr lang="fr-FR" sz="3600" i="1" dirty="0">
                <a:solidFill>
                  <a:schemeClr val="bg1"/>
                </a:solidFill>
              </a:rPr>
              <a:t>. </a:t>
            </a:r>
            <a:r>
              <a:rPr lang="fr-FR" sz="3600" dirty="0">
                <a:solidFill>
                  <a:schemeClr val="bg1"/>
                </a:solidFill>
              </a:rPr>
              <a:t>Réponse aux propositions du conseil de classe </a:t>
            </a:r>
          </a:p>
        </p:txBody>
      </p:sp>
      <p:sp>
        <p:nvSpPr>
          <p:cNvPr id="5" name="ZoneTexte 4"/>
          <p:cNvSpPr txBox="1"/>
          <p:nvPr/>
        </p:nvSpPr>
        <p:spPr>
          <a:xfrm flipH="1">
            <a:off x="29136" y="6502584"/>
            <a:ext cx="10548594" cy="230832"/>
          </a:xfrm>
          <a:prstGeom prst="rect">
            <a:avLst/>
          </a:prstGeom>
          <a:noFill/>
        </p:spPr>
        <p:txBody>
          <a:bodyPr wrap="square" rtlCol="0">
            <a:spAutoFit/>
          </a:bodyPr>
          <a:lstStyle/>
          <a:p>
            <a:r>
              <a:rPr lang="fr-FR" sz="900" dirty="0"/>
              <a:t>Service en ligne Orientation – Phase définitive 2023</a:t>
            </a:r>
          </a:p>
        </p:txBody>
      </p:sp>
    </p:spTree>
    <p:extLst>
      <p:ext uri="{BB962C8B-B14F-4D97-AF65-F5344CB8AC3E}">
        <p14:creationId xmlns:p14="http://schemas.microsoft.com/office/powerpoint/2010/main" val="1681784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15</a:t>
            </a:fld>
            <a:endParaRPr lang="fr-FR" dirty="0"/>
          </a:p>
        </p:txBody>
      </p:sp>
      <p:sp>
        <p:nvSpPr>
          <p:cNvPr id="6" name="Titre 6"/>
          <p:cNvSpPr txBox="1">
            <a:spLocks/>
          </p:cNvSpPr>
          <p:nvPr/>
        </p:nvSpPr>
        <p:spPr bwMode="gray">
          <a:xfrm>
            <a:off x="1475656" y="352867"/>
            <a:ext cx="7142006" cy="339829"/>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sz="2000" dirty="0">
                <a:solidFill>
                  <a:srgbClr val="005696"/>
                </a:solidFill>
              </a:rPr>
              <a:t>Réponse aux propositions du conseil de classe</a:t>
            </a:r>
          </a:p>
          <a:p>
            <a:pPr marL="0" indent="0">
              <a:buNone/>
            </a:pPr>
            <a:endParaRPr lang="fr-FR" sz="2000" dirty="0"/>
          </a:p>
        </p:txBody>
      </p:sp>
      <p:sp>
        <p:nvSpPr>
          <p:cNvPr id="9" name="Rectangle 8"/>
          <p:cNvSpPr/>
          <p:nvPr/>
        </p:nvSpPr>
        <p:spPr>
          <a:xfrm>
            <a:off x="675732" y="981111"/>
            <a:ext cx="8088298" cy="1007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rgbClr val="002060"/>
                </a:solidFill>
              </a:rPr>
              <a:t>L’un ou l’autre des représentants légaux peut répondre aux propositions du conseil de classe.</a:t>
            </a:r>
          </a:p>
        </p:txBody>
      </p:sp>
      <p:sp>
        <p:nvSpPr>
          <p:cNvPr id="3" name="Rectangle 2"/>
          <p:cNvSpPr/>
          <p:nvPr/>
        </p:nvSpPr>
        <p:spPr>
          <a:xfrm>
            <a:off x="260371"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pic>
        <p:nvPicPr>
          <p:cNvPr id="5" name="Image 4"/>
          <p:cNvPicPr>
            <a:picLocks noChangeAspect="1"/>
          </p:cNvPicPr>
          <p:nvPr/>
        </p:nvPicPr>
        <p:blipFill>
          <a:blip r:embed="rId2"/>
          <a:stretch>
            <a:fillRect/>
          </a:stretch>
        </p:blipFill>
        <p:spPr>
          <a:xfrm>
            <a:off x="183152" y="2132856"/>
            <a:ext cx="8960848" cy="3672000"/>
          </a:xfrm>
          <a:prstGeom prst="rect">
            <a:avLst/>
          </a:prstGeom>
        </p:spPr>
      </p:pic>
    </p:spTree>
    <p:extLst>
      <p:ext uri="{BB962C8B-B14F-4D97-AF65-F5344CB8AC3E}">
        <p14:creationId xmlns:p14="http://schemas.microsoft.com/office/powerpoint/2010/main" val="2484050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2</a:t>
            </a:fld>
            <a:endParaRPr lang="fr-FR" dirty="0"/>
          </a:p>
        </p:txBody>
      </p:sp>
      <p:sp>
        <p:nvSpPr>
          <p:cNvPr id="2" name="ZoneTexte 1"/>
          <p:cNvSpPr txBox="1">
            <a:spLocks/>
          </p:cNvSpPr>
          <p:nvPr/>
        </p:nvSpPr>
        <p:spPr>
          <a:xfrm>
            <a:off x="0" y="942000"/>
            <a:ext cx="9142008" cy="5436000"/>
          </a:xfrm>
          <a:prstGeom prst="rect">
            <a:avLst/>
          </a:prstGeom>
          <a:solidFill>
            <a:srgbClr val="005696"/>
          </a:solidFill>
        </p:spPr>
        <p:txBody>
          <a:bodyPr wrap="square" rtlCol="0">
            <a:spAutoFit/>
          </a:bodyPr>
          <a:lstStyle/>
          <a:p>
            <a:endParaRPr lang="fr-FR" sz="3200" b="1" dirty="0">
              <a:solidFill>
                <a:schemeClr val="bg1"/>
              </a:solidFill>
            </a:endParaRPr>
          </a:p>
          <a:p>
            <a:endParaRPr lang="fr-FR" sz="3200" b="1" dirty="0">
              <a:solidFill>
                <a:schemeClr val="bg1"/>
              </a:solidFill>
            </a:endParaRPr>
          </a:p>
          <a:p>
            <a:endParaRPr lang="fr-FR" sz="3200" b="1" dirty="0">
              <a:solidFill>
                <a:schemeClr val="bg1"/>
              </a:solidFill>
            </a:endParaRPr>
          </a:p>
          <a:p>
            <a:pPr marL="342900" indent="-342900" algn="ctr">
              <a:buAutoNum type="arabicPeriod"/>
            </a:pPr>
            <a:r>
              <a:rPr lang="fr-FR" sz="3200" b="1" dirty="0">
                <a:solidFill>
                  <a:schemeClr val="bg1"/>
                </a:solidFill>
              </a:rPr>
              <a:t> Connexion au service en ligne Orientation</a:t>
            </a:r>
          </a:p>
          <a:p>
            <a:pPr algn="ctr"/>
            <a:endParaRPr lang="fr-FR" sz="3200" b="1" dirty="0">
              <a:solidFill>
                <a:schemeClr val="bg1"/>
              </a:solidFill>
            </a:endParaRPr>
          </a:p>
          <a:p>
            <a:pPr algn="ctr"/>
            <a:r>
              <a:rPr lang="fr-FR" sz="2400" b="1" dirty="0">
                <a:solidFill>
                  <a:schemeClr val="bg1"/>
                </a:solidFill>
              </a:rPr>
              <a:t>Compatible avec tous types de supports, tablettes,    smartphones, ordinateurs</a:t>
            </a:r>
          </a:p>
          <a:p>
            <a:pPr algn="ctr"/>
            <a:endParaRPr lang="fr-FR" sz="2400" b="1" dirty="0">
              <a:solidFill>
                <a:schemeClr val="bg1"/>
              </a:solidFill>
            </a:endParaRPr>
          </a:p>
          <a:p>
            <a:pPr algn="ctr"/>
            <a:r>
              <a:rPr lang="fr-FR" sz="2400" b="1" dirty="0">
                <a:solidFill>
                  <a:schemeClr val="bg1"/>
                </a:solidFill>
              </a:rPr>
              <a:t>Accès avec l’adresse unique teleservices.education.gouv.fr</a:t>
            </a:r>
          </a:p>
          <a:p>
            <a:pPr algn="ctr"/>
            <a:endParaRPr lang="fr-FR" sz="2400" dirty="0">
              <a:solidFill>
                <a:schemeClr val="bg1"/>
              </a:solidFill>
            </a:endParaRPr>
          </a:p>
          <a:p>
            <a:endParaRPr lang="fr-FR" sz="2400" dirty="0">
              <a:solidFill>
                <a:schemeClr val="bg1"/>
              </a:solidFill>
            </a:endParaRPr>
          </a:p>
          <a:p>
            <a:endParaRPr lang="fr-FR" sz="2400" dirty="0">
              <a:solidFill>
                <a:schemeClr val="bg1"/>
              </a:solidFill>
            </a:endParaRPr>
          </a:p>
          <a:p>
            <a:endParaRPr lang="fr-FR" sz="2400" dirty="0">
              <a:solidFill>
                <a:schemeClr val="bg1"/>
              </a:solidFill>
            </a:endParaRPr>
          </a:p>
        </p:txBody>
      </p:sp>
      <p:sp>
        <p:nvSpPr>
          <p:cNvPr id="3" name="Rectangle 2"/>
          <p:cNvSpPr/>
          <p:nvPr/>
        </p:nvSpPr>
        <p:spPr>
          <a:xfrm>
            <a:off x="32693"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3870726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3</a:t>
            </a:fld>
            <a:endParaRPr lang="fr-FR" dirty="0"/>
          </a:p>
        </p:txBody>
      </p:sp>
      <p:sp>
        <p:nvSpPr>
          <p:cNvPr id="6" name="Titre 6"/>
          <p:cNvSpPr txBox="1">
            <a:spLocks/>
          </p:cNvSpPr>
          <p:nvPr/>
        </p:nvSpPr>
        <p:spPr bwMode="gray">
          <a:xfrm>
            <a:off x="1403648" y="-49316"/>
            <a:ext cx="7128792"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dirty="0"/>
              <a:t> </a:t>
            </a:r>
            <a:r>
              <a:rPr lang="fr-FR" sz="2000" dirty="0">
                <a:solidFill>
                  <a:srgbClr val="005696"/>
                </a:solidFill>
              </a:rPr>
              <a:t>Connexion au service en ligne Orientation</a:t>
            </a:r>
          </a:p>
        </p:txBody>
      </p:sp>
      <p:sp>
        <p:nvSpPr>
          <p:cNvPr id="9" name="Titre 8"/>
          <p:cNvSpPr>
            <a:spLocks noGrp="1"/>
          </p:cNvSpPr>
          <p:nvPr>
            <p:ph type="title"/>
          </p:nvPr>
        </p:nvSpPr>
        <p:spPr>
          <a:xfrm>
            <a:off x="442656" y="958558"/>
            <a:ext cx="8367834" cy="18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defTabSz="1219170">
              <a:buNone/>
            </a:pPr>
            <a:endParaRPr lang="fr-FR" sz="1800" b="1" dirty="0">
              <a:solidFill>
                <a:srgbClr val="000000"/>
              </a:solidFill>
            </a:endParaRPr>
          </a:p>
          <a:p>
            <a:pPr marL="0" indent="0" algn="just" defTabSz="1219170">
              <a:buNone/>
            </a:pPr>
            <a:r>
              <a:rPr lang="fr-FR" sz="1600" dirty="0">
                <a:solidFill>
                  <a:srgbClr val="002060"/>
                </a:solidFill>
              </a:rPr>
              <a:t>Le compte d’un représentant légal </a:t>
            </a:r>
            <a:r>
              <a:rPr lang="fr-FR" sz="1600" b="0" dirty="0">
                <a:solidFill>
                  <a:srgbClr val="002060"/>
                </a:solidFill>
              </a:rPr>
              <a:t>permet de saisir les choix définitifs et de répondre aux propositions du conseil de classe. </a:t>
            </a:r>
          </a:p>
          <a:p>
            <a:pPr marL="0" indent="0" algn="just" defTabSz="1219170">
              <a:buNone/>
            </a:pPr>
            <a:endParaRPr lang="fr-FR" sz="1600" dirty="0">
              <a:solidFill>
                <a:srgbClr val="002060"/>
              </a:solidFill>
            </a:endParaRPr>
          </a:p>
          <a:p>
            <a:pPr marL="0" indent="0" algn="just" defTabSz="1219170">
              <a:buNone/>
            </a:pPr>
            <a:r>
              <a:rPr lang="fr-FR" sz="1600" dirty="0">
                <a:solidFill>
                  <a:srgbClr val="002060"/>
                </a:solidFill>
              </a:rPr>
              <a:t>Le compte d’un élève </a:t>
            </a:r>
            <a:r>
              <a:rPr lang="fr-FR" sz="1600" b="0" dirty="0">
                <a:solidFill>
                  <a:srgbClr val="002060"/>
                </a:solidFill>
              </a:rPr>
              <a:t>permet uniquement de consulter les saisies effectuées par le représentant légal.</a:t>
            </a:r>
          </a:p>
          <a:p>
            <a:pPr marL="0" indent="0" defTabSz="1219170">
              <a:buNone/>
            </a:pPr>
            <a:endParaRPr lang="fr-FR" sz="2400" dirty="0">
              <a:solidFill>
                <a:srgbClr val="000000"/>
              </a:solidFill>
            </a:endParaRPr>
          </a:p>
        </p:txBody>
      </p:sp>
      <p:sp>
        <p:nvSpPr>
          <p:cNvPr id="2" name="Rectangle 1"/>
          <p:cNvSpPr/>
          <p:nvPr/>
        </p:nvSpPr>
        <p:spPr>
          <a:xfrm>
            <a:off x="278410"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pic>
        <p:nvPicPr>
          <p:cNvPr id="3" name="Image 2"/>
          <p:cNvPicPr>
            <a:picLocks noChangeAspect="1"/>
          </p:cNvPicPr>
          <p:nvPr/>
        </p:nvPicPr>
        <p:blipFill>
          <a:blip r:embed="rId2"/>
          <a:stretch>
            <a:fillRect/>
          </a:stretch>
        </p:blipFill>
        <p:spPr>
          <a:xfrm>
            <a:off x="315977" y="2348880"/>
            <a:ext cx="8492245" cy="3708000"/>
          </a:xfrm>
          <a:prstGeom prst="rect">
            <a:avLst/>
          </a:prstGeom>
        </p:spPr>
      </p:pic>
    </p:spTree>
    <p:extLst>
      <p:ext uri="{BB962C8B-B14F-4D97-AF65-F5344CB8AC3E}">
        <p14:creationId xmlns:p14="http://schemas.microsoft.com/office/powerpoint/2010/main" val="1941349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4</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sz="2000" dirty="0">
                <a:solidFill>
                  <a:srgbClr val="005696"/>
                </a:solidFill>
              </a:rPr>
              <a:t>Connexion au service en ligne Orientation </a:t>
            </a:r>
          </a:p>
          <a:p>
            <a:pPr marL="0" indent="0">
              <a:buNone/>
            </a:pPr>
            <a:endParaRPr lang="fr-FR" sz="2000" dirty="0"/>
          </a:p>
        </p:txBody>
      </p:sp>
      <p:sp>
        <p:nvSpPr>
          <p:cNvPr id="7" name="Titre 8"/>
          <p:cNvSpPr>
            <a:spLocks noGrp="1"/>
          </p:cNvSpPr>
          <p:nvPr>
            <p:ph type="title"/>
          </p:nvPr>
        </p:nvSpPr>
        <p:spPr>
          <a:xfrm>
            <a:off x="575088" y="987620"/>
            <a:ext cx="8208912"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defTabSz="1219170">
              <a:buNone/>
            </a:pPr>
            <a:endParaRPr lang="fr-FR" b="1" dirty="0">
              <a:solidFill>
                <a:srgbClr val="000000"/>
              </a:solidFill>
            </a:endParaRPr>
          </a:p>
          <a:p>
            <a:pPr marL="0" indent="0" defTabSz="1219170">
              <a:buNone/>
            </a:pPr>
            <a:br>
              <a:rPr lang="fr-FR" sz="1800" dirty="0">
                <a:solidFill>
                  <a:schemeClr val="bg1"/>
                </a:solidFill>
              </a:rPr>
            </a:br>
            <a:br>
              <a:rPr lang="fr-FR" sz="1800" dirty="0">
                <a:solidFill>
                  <a:schemeClr val="bg1"/>
                </a:solidFill>
              </a:rPr>
            </a:br>
            <a:r>
              <a:rPr lang="fr-FR" sz="1600" dirty="0">
                <a:solidFill>
                  <a:srgbClr val="002060"/>
                </a:solidFill>
              </a:rPr>
              <a:t>Connexion au portail Scolarité services avec mon compte </a:t>
            </a:r>
            <a:r>
              <a:rPr lang="fr-FR" sz="1600" dirty="0" err="1">
                <a:solidFill>
                  <a:srgbClr val="002060"/>
                </a:solidFill>
              </a:rPr>
              <a:t>EduConnect</a:t>
            </a:r>
            <a:r>
              <a:rPr lang="fr-FR" sz="1600" dirty="0">
                <a:solidFill>
                  <a:srgbClr val="002060"/>
                </a:solidFill>
              </a:rPr>
              <a:t>.</a:t>
            </a:r>
            <a:br>
              <a:rPr lang="fr-FR" sz="1600" dirty="0">
                <a:solidFill>
                  <a:srgbClr val="002060"/>
                </a:solidFill>
              </a:rPr>
            </a:br>
            <a:br>
              <a:rPr lang="fr-FR" sz="1600" dirty="0">
                <a:solidFill>
                  <a:srgbClr val="002060"/>
                </a:solidFill>
              </a:rPr>
            </a:br>
            <a:r>
              <a:rPr lang="fr-FR" sz="1600" dirty="0">
                <a:solidFill>
                  <a:srgbClr val="002060"/>
                </a:solidFill>
              </a:rPr>
              <a:t>Accès avec l’identifiant et le mot de passe  transmis par le chef d’établissement.</a:t>
            </a:r>
            <a:br>
              <a:rPr lang="fr-FR" sz="1600" dirty="0">
                <a:solidFill>
                  <a:srgbClr val="002060"/>
                </a:solidFill>
              </a:rPr>
            </a:br>
            <a:br>
              <a:rPr lang="fr-FR" sz="1800" dirty="0">
                <a:solidFill>
                  <a:srgbClr val="002060"/>
                </a:solidFill>
              </a:rPr>
            </a:br>
            <a:r>
              <a:rPr lang="fr-FR" sz="1800" b="0" dirty="0">
                <a:solidFill>
                  <a:schemeClr val="bg1"/>
                </a:solidFill>
              </a:rPr>
              <a:t>.</a:t>
            </a:r>
          </a:p>
          <a:p>
            <a:pPr marL="0" indent="0" defTabSz="1219170">
              <a:buNone/>
            </a:pPr>
            <a:endParaRPr lang="fr-FR" sz="2400" dirty="0">
              <a:solidFill>
                <a:srgbClr val="000000"/>
              </a:solidFill>
            </a:endParaRPr>
          </a:p>
        </p:txBody>
      </p:sp>
      <p:sp>
        <p:nvSpPr>
          <p:cNvPr id="2" name="Rectangle 1"/>
          <p:cNvSpPr/>
          <p:nvPr/>
        </p:nvSpPr>
        <p:spPr>
          <a:xfrm>
            <a:off x="251520"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pic>
        <p:nvPicPr>
          <p:cNvPr id="3" name="Image 2"/>
          <p:cNvPicPr>
            <a:picLocks noChangeAspect="1"/>
          </p:cNvPicPr>
          <p:nvPr/>
        </p:nvPicPr>
        <p:blipFill>
          <a:blip r:embed="rId2"/>
          <a:stretch>
            <a:fillRect/>
          </a:stretch>
        </p:blipFill>
        <p:spPr>
          <a:xfrm>
            <a:off x="781040" y="1806000"/>
            <a:ext cx="7443488" cy="4572000"/>
          </a:xfrm>
          <a:prstGeom prst="rect">
            <a:avLst/>
          </a:prstGeom>
        </p:spPr>
      </p:pic>
    </p:spTree>
    <p:extLst>
      <p:ext uri="{BB962C8B-B14F-4D97-AF65-F5344CB8AC3E}">
        <p14:creationId xmlns:p14="http://schemas.microsoft.com/office/powerpoint/2010/main" val="1741741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5</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sz="2000" dirty="0">
                <a:solidFill>
                  <a:srgbClr val="005696"/>
                </a:solidFill>
              </a:rPr>
              <a:t>Connexion au service en ligne Orientation </a:t>
            </a:r>
          </a:p>
          <a:p>
            <a:pPr marL="0" indent="0">
              <a:buNone/>
            </a:pPr>
            <a:endParaRPr lang="fr-FR" sz="2000" dirty="0"/>
          </a:p>
        </p:txBody>
      </p:sp>
      <p:sp>
        <p:nvSpPr>
          <p:cNvPr id="2" name="ZoneTexte 1"/>
          <p:cNvSpPr txBox="1"/>
          <p:nvPr/>
        </p:nvSpPr>
        <p:spPr>
          <a:xfrm>
            <a:off x="548284" y="1087400"/>
            <a:ext cx="5735866" cy="646331"/>
          </a:xfrm>
          <a:prstGeom prst="rect">
            <a:avLst/>
          </a:prstGeom>
          <a:noFill/>
          <a:ln>
            <a:noFill/>
          </a:ln>
        </p:spPr>
        <p:txBody>
          <a:bodyPr wrap="none" rtlCol="0">
            <a:spAutoFit/>
          </a:bodyPr>
          <a:lstStyle/>
          <a:p>
            <a:r>
              <a:rPr lang="fr-FR" sz="1600" b="1" dirty="0">
                <a:solidFill>
                  <a:srgbClr val="002060"/>
                </a:solidFill>
              </a:rPr>
              <a:t>Accès aux services en ligne dans le menu </a:t>
            </a:r>
            <a:r>
              <a:rPr lang="fr-FR" sz="1600" b="1" u="sng" dirty="0">
                <a:solidFill>
                  <a:srgbClr val="0070C0"/>
                </a:solidFill>
              </a:rPr>
              <a:t>Mes services.</a:t>
            </a:r>
            <a:r>
              <a:rPr lang="fr-FR" b="1" dirty="0"/>
              <a:t> </a:t>
            </a:r>
          </a:p>
          <a:p>
            <a:endParaRPr lang="fr-FR" b="1" dirty="0"/>
          </a:p>
        </p:txBody>
      </p:sp>
      <p:sp>
        <p:nvSpPr>
          <p:cNvPr id="5" name="Rectangle 4"/>
          <p:cNvSpPr/>
          <p:nvPr/>
        </p:nvSpPr>
        <p:spPr>
          <a:xfrm>
            <a:off x="263415"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pic>
        <p:nvPicPr>
          <p:cNvPr id="7" name="Image 6"/>
          <p:cNvPicPr>
            <a:picLocks noChangeAspect="1"/>
          </p:cNvPicPr>
          <p:nvPr/>
        </p:nvPicPr>
        <p:blipFill>
          <a:blip r:embed="rId2"/>
          <a:stretch>
            <a:fillRect/>
          </a:stretch>
        </p:blipFill>
        <p:spPr>
          <a:xfrm>
            <a:off x="467544" y="1628800"/>
            <a:ext cx="8113061" cy="4572000"/>
          </a:xfrm>
          <a:prstGeom prst="rect">
            <a:avLst/>
          </a:prstGeom>
        </p:spPr>
      </p:pic>
    </p:spTree>
    <p:extLst>
      <p:ext uri="{BB962C8B-B14F-4D97-AF65-F5344CB8AC3E}">
        <p14:creationId xmlns:p14="http://schemas.microsoft.com/office/powerpoint/2010/main" val="632260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6</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sz="2000" dirty="0">
                <a:solidFill>
                  <a:srgbClr val="005696"/>
                </a:solidFill>
              </a:rPr>
              <a:t>Connexion au service en ligne Orientation </a:t>
            </a:r>
          </a:p>
          <a:p>
            <a:pPr marL="0" indent="0">
              <a:buNone/>
            </a:pPr>
            <a:endParaRPr lang="fr-FR" sz="2000" dirty="0"/>
          </a:p>
        </p:txBody>
      </p:sp>
      <p:sp>
        <p:nvSpPr>
          <p:cNvPr id="7" name="Rectangle 6"/>
          <p:cNvSpPr/>
          <p:nvPr/>
        </p:nvSpPr>
        <p:spPr>
          <a:xfrm>
            <a:off x="539552" y="830382"/>
            <a:ext cx="7541994" cy="1079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rgbClr val="002060"/>
                </a:solidFill>
              </a:rPr>
              <a:t>Sur la page d’accueil de Scolarité services je clique sur Orientation à partir de la date indiquée par le chef d’établissement.</a:t>
            </a:r>
          </a:p>
        </p:txBody>
      </p:sp>
      <p:pic>
        <p:nvPicPr>
          <p:cNvPr id="2" name="Image 1"/>
          <p:cNvPicPr>
            <a:picLocks noChangeAspect="1"/>
          </p:cNvPicPr>
          <p:nvPr/>
        </p:nvPicPr>
        <p:blipFill>
          <a:blip r:embed="rId2"/>
          <a:stretch>
            <a:fillRect/>
          </a:stretch>
        </p:blipFill>
        <p:spPr>
          <a:xfrm>
            <a:off x="511553" y="1881042"/>
            <a:ext cx="8632447" cy="4248000"/>
          </a:xfrm>
          <a:prstGeom prst="rect">
            <a:avLst/>
          </a:prstGeom>
        </p:spPr>
      </p:pic>
      <p:sp>
        <p:nvSpPr>
          <p:cNvPr id="3" name="Rectangle 2"/>
          <p:cNvSpPr/>
          <p:nvPr/>
        </p:nvSpPr>
        <p:spPr>
          <a:xfrm>
            <a:off x="251520"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621403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7</a:t>
            </a:fld>
            <a:endParaRPr lang="fr-FR" dirty="0"/>
          </a:p>
        </p:txBody>
      </p:sp>
      <p:sp>
        <p:nvSpPr>
          <p:cNvPr id="12" name="Titre 2"/>
          <p:cNvSpPr>
            <a:spLocks noGrp="1"/>
          </p:cNvSpPr>
          <p:nvPr>
            <p:ph type="title"/>
          </p:nvPr>
        </p:nvSpPr>
        <p:spPr>
          <a:xfrm>
            <a:off x="1" y="1196752"/>
            <a:ext cx="9144000" cy="5181248"/>
          </a:xfrm>
          <a:solidFill>
            <a:srgbClr val="005696"/>
          </a:solidFill>
        </p:spPr>
        <p:txBody>
          <a:bodyPr/>
          <a:lstStyle/>
          <a:p>
            <a:pPr marL="0" indent="0" algn="ctr">
              <a:buNone/>
            </a:pPr>
            <a:r>
              <a:rPr lang="fr-FR" sz="3600">
                <a:solidFill>
                  <a:schemeClr val="bg1"/>
                </a:solidFill>
              </a:rPr>
              <a:t>2. Saisie des choix définitifs</a:t>
            </a:r>
            <a:endParaRPr lang="fr-FR" sz="3600" dirty="0">
              <a:solidFill>
                <a:schemeClr val="bg1"/>
              </a:solidFill>
            </a:endParaRPr>
          </a:p>
        </p:txBody>
      </p:sp>
      <p:sp>
        <p:nvSpPr>
          <p:cNvPr id="2" name="Rectangle 1"/>
          <p:cNvSpPr/>
          <p:nvPr/>
        </p:nvSpPr>
        <p:spPr>
          <a:xfrm>
            <a:off x="64918"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4076668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19489" y="1556792"/>
            <a:ext cx="7233878" cy="4572000"/>
          </a:xfrm>
          <a:prstGeom prst="rect">
            <a:avLst/>
          </a:prstGeom>
        </p:spPr>
      </p:pic>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8</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sz="2000" dirty="0">
                <a:solidFill>
                  <a:srgbClr val="005696"/>
                </a:solidFill>
              </a:rPr>
              <a:t>Saisie des choix définitifs</a:t>
            </a:r>
          </a:p>
          <a:p>
            <a:pPr marL="0" indent="0">
              <a:buNone/>
            </a:pPr>
            <a:r>
              <a:rPr lang="fr-FR" sz="2000" dirty="0">
                <a:solidFill>
                  <a:srgbClr val="005696"/>
                </a:solidFill>
              </a:rPr>
              <a:t> </a:t>
            </a:r>
            <a:endParaRPr lang="fr-FR" sz="2000" dirty="0"/>
          </a:p>
        </p:txBody>
      </p:sp>
      <p:sp>
        <p:nvSpPr>
          <p:cNvPr id="8" name="Rectangle 7"/>
          <p:cNvSpPr/>
          <p:nvPr/>
        </p:nvSpPr>
        <p:spPr>
          <a:xfrm>
            <a:off x="827584" y="661727"/>
            <a:ext cx="7524368" cy="1082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rgbClr val="002060"/>
                </a:solidFill>
              </a:rPr>
              <a:t>Présentation de chaque phase pour repérer les différentes étapes.</a:t>
            </a:r>
          </a:p>
        </p:txBody>
      </p:sp>
      <p:sp>
        <p:nvSpPr>
          <p:cNvPr id="5" name="Rectangle 4"/>
          <p:cNvSpPr/>
          <p:nvPr/>
        </p:nvSpPr>
        <p:spPr>
          <a:xfrm>
            <a:off x="251520"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2823248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9</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sz="2000" dirty="0">
                <a:solidFill>
                  <a:srgbClr val="005696"/>
                </a:solidFill>
              </a:rPr>
              <a:t>Saisie des choix définitifs</a:t>
            </a:r>
          </a:p>
          <a:p>
            <a:pPr marL="0" indent="0">
              <a:buNone/>
            </a:pPr>
            <a:endParaRPr lang="fr-FR" sz="2000" dirty="0"/>
          </a:p>
        </p:txBody>
      </p:sp>
      <p:sp>
        <p:nvSpPr>
          <p:cNvPr id="8" name="Rectangle 7"/>
          <p:cNvSpPr/>
          <p:nvPr/>
        </p:nvSpPr>
        <p:spPr>
          <a:xfrm>
            <a:off x="827584" y="696837"/>
            <a:ext cx="7848872" cy="1355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600" b="1" dirty="0">
              <a:solidFill>
                <a:schemeClr val="bg1"/>
              </a:solidFill>
            </a:endParaRPr>
          </a:p>
          <a:p>
            <a:pPr algn="just"/>
            <a:r>
              <a:rPr lang="fr-FR" sz="1600" b="1" dirty="0">
                <a:solidFill>
                  <a:srgbClr val="002060"/>
                </a:solidFill>
              </a:rPr>
              <a:t>Le bouton « + Ajouter un choix définitif » ouvre une pop-up qui permet la sélection d’une voie d’orientation, les choix doivent être validés pour être enregistrés.</a:t>
            </a:r>
          </a:p>
          <a:p>
            <a:endParaRPr lang="fr-FR" b="1" dirty="0">
              <a:solidFill>
                <a:schemeClr val="bg1"/>
              </a:solidFill>
            </a:endParaRPr>
          </a:p>
        </p:txBody>
      </p:sp>
      <p:pic>
        <p:nvPicPr>
          <p:cNvPr id="3" name="Image 2"/>
          <p:cNvPicPr>
            <a:picLocks noChangeAspect="1"/>
          </p:cNvPicPr>
          <p:nvPr/>
        </p:nvPicPr>
        <p:blipFill>
          <a:blip r:embed="rId2"/>
          <a:stretch>
            <a:fillRect/>
          </a:stretch>
        </p:blipFill>
        <p:spPr>
          <a:xfrm>
            <a:off x="251520" y="1916832"/>
            <a:ext cx="8639175" cy="4276725"/>
          </a:xfrm>
          <a:prstGeom prst="rect">
            <a:avLst/>
          </a:prstGeom>
        </p:spPr>
      </p:pic>
      <p:sp>
        <p:nvSpPr>
          <p:cNvPr id="5" name="Rectangle 4"/>
          <p:cNvSpPr/>
          <p:nvPr/>
        </p:nvSpPr>
        <p:spPr>
          <a:xfrm>
            <a:off x="251520"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3342848223"/>
      </p:ext>
    </p:extLst>
  </p:cSld>
  <p:clrMapOvr>
    <a:masterClrMapping/>
  </p:clrMapOvr>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C1BCC4C50187D4683BA652F74F6DBDD" ma:contentTypeVersion="1" ma:contentTypeDescription="Crée un document." ma:contentTypeScope="" ma:versionID="a3018e4aaa0a5a7008ca94df97e96ae8">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D416C5A-7AEB-4464-B116-D5E8F5627C91}">
  <ds:schemaRefs>
    <ds:schemaRef ds:uri="http://schemas.microsoft.com/sharepoint/v3/contenttype/forms"/>
  </ds:schemaRefs>
</ds:datastoreItem>
</file>

<file path=customXml/itemProps2.xml><?xml version="1.0" encoding="utf-8"?>
<ds:datastoreItem xmlns:ds="http://schemas.openxmlformats.org/officeDocument/2006/customXml" ds:itemID="{E6656257-24A3-4115-A9A3-E06C081F67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4B279A5-87A2-445D-95C3-916EB9C5F0E3}">
  <ds:schemaRefs>
    <ds:schemaRef ds:uri="http://purl.org/dc/dcmitype/"/>
    <ds:schemaRef ds:uri="http://schemas.microsoft.com/sharepoint/v3"/>
    <ds:schemaRef ds:uri="http://schemas.microsoft.com/office/2006/metadata/properties"/>
    <ds:schemaRef ds:uri="http://schemas.openxmlformats.org/package/2006/metadata/core-properties"/>
    <ds:schemaRef ds:uri="http://www.w3.org/XML/1998/namespace"/>
    <ds:schemaRef ds:uri="http://purl.org/dc/elements/1.1/"/>
    <ds:schemaRef ds:uri="http://purl.org/dc/terms/"/>
    <ds:schemaRef ds:uri="http://schemas.microsoft.com/office/2006/documentManagement/typ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MINISTÈRIEL</Template>
  <TotalTime>641</TotalTime>
  <Words>514</Words>
  <Application>Microsoft Office PowerPoint</Application>
  <PresentationFormat>Affichage à l'écran (4:3)</PresentationFormat>
  <Paragraphs>110</Paragraphs>
  <Slides>15</Slides>
  <Notes>0</Notes>
  <HiddenSlides>0</HiddenSlides>
  <MMClips>0</MMClips>
  <ScaleCrop>false</ScaleCrop>
  <HeadingPairs>
    <vt:vector size="6" baseType="variant">
      <vt:variant>
        <vt:lpstr>Polices utilisées</vt:lpstr>
      </vt:variant>
      <vt:variant>
        <vt:i4>1</vt:i4>
      </vt:variant>
      <vt:variant>
        <vt:lpstr>Thème</vt:lpstr>
      </vt:variant>
      <vt:variant>
        <vt:i4>1</vt:i4>
      </vt:variant>
      <vt:variant>
        <vt:lpstr>Titres des diapositives</vt:lpstr>
      </vt:variant>
      <vt:variant>
        <vt:i4>15</vt:i4>
      </vt:variant>
    </vt:vector>
  </HeadingPairs>
  <TitlesOfParts>
    <vt:vector size="17" baseType="lpstr">
      <vt:lpstr>Arial</vt:lpstr>
      <vt:lpstr>MINISTÈRIEL</vt:lpstr>
      <vt:lpstr>Présentation PowerPoint</vt:lpstr>
      <vt:lpstr>Présentation PowerPoint</vt:lpstr>
      <vt:lpstr> Le compte d’un représentant légal permet de saisir les choix définitifs et de répondre aux propositions du conseil de classe.   Le compte d’un élève permet uniquement de consulter les saisies effectuées par le représentant légal. </vt:lpstr>
      <vt:lpstr>   Connexion au portail Scolarité services avec mon compte EduConnect.  Accès avec l’identifiant et le mot de passe  transmis par le chef d’établissement.  . </vt:lpstr>
      <vt:lpstr>Présentation PowerPoint</vt:lpstr>
      <vt:lpstr>Présentation PowerPoint</vt:lpstr>
      <vt:lpstr>2. Saisie des choix définitifs</vt:lpstr>
      <vt:lpstr>Présentation PowerPoint</vt:lpstr>
      <vt:lpstr>Présentation PowerPoint</vt:lpstr>
      <vt:lpstr>Présentation PowerPoint</vt:lpstr>
      <vt:lpstr> 3.Validation des choix définitifs</vt:lpstr>
      <vt:lpstr>Présentation PowerPoint</vt:lpstr>
      <vt:lpstr>Présentation PowerPoint</vt:lpstr>
      <vt:lpstr> 4. Réponse aux propositions du conseil de classe </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principal</cp:lastModifiedBy>
  <cp:revision>74</cp:revision>
  <dcterms:created xsi:type="dcterms:W3CDTF">2020-03-05T15:21:24Z</dcterms:created>
  <dcterms:modified xsi:type="dcterms:W3CDTF">2023-02-02T06:28:40Z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0x0101004C1BCC4C50187D4683BA652F74F6DBDD</vt:lpwstr>
  </property>
</Properties>
</file>